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9B47"/>
    <a:srgbClr val="ABE7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C0159-E513-4982-92F3-881C220687CE}" type="datetimeFigureOut">
              <a:rPr lang="fr-FR" smtClean="0"/>
              <a:pPr/>
              <a:t>13/03/2022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0A6E7-1999-4BAB-99E8-4C23EB46188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339752" y="0"/>
            <a:ext cx="4392488" cy="1196752"/>
          </a:xfrm>
          <a:prstGeom prst="rect">
            <a:avLst/>
          </a:prstGeom>
          <a:solidFill>
            <a:srgbClr val="ABE7BF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>
                <a:solidFill>
                  <a:schemeClr val="tx1"/>
                </a:solidFill>
                <a:latin typeface="Baskerville Old Face" pitchFamily="18" charset="0"/>
              </a:rPr>
              <a:t>المكعب و متوازي المستطيلات : الحجم</a:t>
            </a:r>
            <a:endParaRPr lang="fr-FR" sz="2400" b="1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52320" y="260648"/>
            <a:ext cx="1691680" cy="792088"/>
          </a:xfrm>
          <a:prstGeom prst="rect">
            <a:avLst/>
          </a:prstGeom>
          <a:solidFill>
            <a:srgbClr val="4D9B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6AP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06"/>
    </mc:Choice>
    <mc:Fallback xmlns="">
      <p:transition spd="slow" advTm="690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MA" sz="3200" b="1" u="sng" dirty="0">
                <a:solidFill>
                  <a:srgbClr val="7030A0"/>
                </a:solidFill>
              </a:rPr>
              <a:t>تمرين </a:t>
            </a:r>
            <a:r>
              <a:rPr lang="ar-MA" sz="3200" b="1" u="sng" dirty="0" err="1">
                <a:solidFill>
                  <a:srgbClr val="7030A0"/>
                </a:solidFill>
              </a:rPr>
              <a:t>تطبيقي :</a:t>
            </a:r>
            <a:endParaRPr lang="fr-FR" sz="3200" b="1" u="sng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4730" y="1124744"/>
            <a:ext cx="8229600" cy="5001419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r-FR" sz="2800" dirty="0"/>
          </a:p>
          <a:p>
            <a:pPr algn="r" rtl="1">
              <a:buNone/>
            </a:pPr>
            <a:r>
              <a:rPr lang="ar-MA" sz="2800" dirty="0"/>
              <a:t>خزان ماء على شكل متوازي المستطيلات طول قاعدته </a:t>
            </a:r>
            <a:r>
              <a:rPr lang="fr-FR" sz="2800" dirty="0"/>
              <a:t>1,8 m</a:t>
            </a:r>
            <a:r>
              <a:rPr lang="ar-MA" sz="2800" dirty="0"/>
              <a:t> </a:t>
            </a:r>
          </a:p>
          <a:p>
            <a:pPr algn="r" rtl="1">
              <a:buNone/>
            </a:pPr>
            <a:r>
              <a:rPr lang="ar-MA" sz="2800" dirty="0"/>
              <a:t>وعرضه </a:t>
            </a:r>
            <a:r>
              <a:rPr lang="fr-FR" sz="2800" dirty="0"/>
              <a:t>0,9 m </a:t>
            </a:r>
            <a:r>
              <a:rPr lang="ar-MA" sz="2800" dirty="0"/>
              <a:t> و ارتفاعه </a:t>
            </a:r>
            <a:r>
              <a:rPr lang="fr-FR" sz="2800" dirty="0"/>
              <a:t>1,2 m</a:t>
            </a:r>
          </a:p>
          <a:p>
            <a:pPr algn="r" rtl="1">
              <a:buNone/>
            </a:pPr>
            <a:r>
              <a:rPr lang="fr-FR" sz="2800" dirty="0"/>
              <a:t>    </a:t>
            </a:r>
            <a:r>
              <a:rPr lang="ar-MA" sz="2800" dirty="0"/>
              <a:t>نعلم أن :</a:t>
            </a:r>
          </a:p>
          <a:p>
            <a:pPr algn="r" rtl="1">
              <a:buNone/>
            </a:pPr>
            <a:r>
              <a:rPr lang="ar-MA" sz="2800" dirty="0"/>
              <a:t>    </a:t>
            </a:r>
          </a:p>
          <a:p>
            <a:pPr algn="r" rtl="1">
              <a:buNone/>
            </a:pPr>
            <a:r>
              <a:rPr lang="ar-MA" sz="2800" dirty="0"/>
              <a:t>      إذن :   </a:t>
            </a:r>
            <a:endParaRPr lang="fr-FR" sz="2800" dirty="0"/>
          </a:p>
          <a:p>
            <a:pPr algn="r" rtl="1">
              <a:buNone/>
            </a:pPr>
            <a:r>
              <a:rPr lang="ar-MA" sz="2800" dirty="0"/>
              <a:t>                         </a:t>
            </a:r>
            <a:r>
              <a:rPr lang="fr-FR" sz="2800" dirty="0"/>
              <a:t>V=1,8m </a:t>
            </a:r>
            <a:r>
              <a:rPr lang="en-GB" sz="2800" b="0" kern="1200" dirty="0">
                <a:solidFill>
                  <a:schemeClr val="lt1"/>
                </a:solidFill>
                <a:effectLst/>
              </a:rPr>
              <a:t>×</a:t>
            </a:r>
            <a:r>
              <a:rPr lang="en-GB" sz="2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×</a:t>
            </a:r>
            <a:r>
              <a:rPr lang="en-GB" sz="2800" b="0" kern="1200" dirty="0">
                <a:solidFill>
                  <a:schemeClr val="lt1"/>
                </a:solidFill>
                <a:effectLst/>
              </a:rPr>
              <a:t>×</a:t>
            </a:r>
            <a:r>
              <a:rPr lang="fr-FR" sz="2800" dirty="0"/>
              <a:t> 0,9m </a:t>
            </a:r>
            <a:r>
              <a:rPr lang="en-GB" sz="2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×</a:t>
            </a:r>
            <a:r>
              <a:rPr lang="fr-FR" sz="2800" dirty="0"/>
              <a:t> 1,2m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351986"/>
              </p:ext>
            </p:extLst>
          </p:nvPr>
        </p:nvGraphicFramePr>
        <p:xfrm>
          <a:off x="4211960" y="2996952"/>
          <a:ext cx="2592288" cy="3962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54816">
                <a:tc>
                  <a:txBody>
                    <a:bodyPr/>
                    <a:lstStyle/>
                    <a:p>
                      <a:pPr algn="ctr"/>
                      <a:r>
                        <a:rPr lang="ar-MA" sz="2000" b="1" dirty="0"/>
                        <a:t>      </a:t>
                      </a:r>
                      <a:r>
                        <a:rPr lang="fr-FR" sz="2000" b="1" dirty="0"/>
                        <a:t>V = L</a:t>
                      </a:r>
                      <a:r>
                        <a:rPr lang="ar-MA" sz="2000" b="1" dirty="0"/>
                        <a:t>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</a:rPr>
                        <a:t>×</a:t>
                      </a:r>
                      <a:r>
                        <a:rPr lang="ar-MA" sz="2000" b="1" kern="1200" dirty="0">
                          <a:solidFill>
                            <a:schemeClr val="lt1"/>
                          </a:solidFill>
                          <a:effectLst/>
                        </a:rPr>
                        <a:t> </a:t>
                      </a:r>
                      <a:r>
                        <a:rPr lang="fr-FR" sz="2000" b="1" dirty="0"/>
                        <a:t>l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</a:rPr>
                        <a:t>×</a:t>
                      </a:r>
                      <a:r>
                        <a:rPr lang="ar-MA" sz="2000" b="1" kern="1200" dirty="0">
                          <a:solidFill>
                            <a:schemeClr val="lt1"/>
                          </a:solidFill>
                          <a:effectLst/>
                        </a:rPr>
                        <a:t> </a:t>
                      </a:r>
                      <a:r>
                        <a:rPr lang="fr-FR" sz="2000" b="1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9975318"/>
                  </p:ext>
                </p:extLst>
              </p:nvPr>
            </p:nvGraphicFramePr>
            <p:xfrm>
              <a:off x="4427984" y="4947735"/>
              <a:ext cx="1800200" cy="670560"/>
            </p:xfrm>
            <a:graphic>
              <a:graphicData uri="http://schemas.openxmlformats.org/drawingml/2006/table">
                <a:tbl>
                  <a:tblPr firstRow="1" bandRow="1">
                    <a:tableStyleId>{69C7853C-536D-4A76-A0AE-DD22124D55A5}</a:tableStyleId>
                  </a:tblPr>
                  <a:tblGrid>
                    <a:gridCol w="18002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</a:tblGrid>
                  <a:tr h="504056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2000" dirty="0" smtClean="0"/>
                            <a:t>V = 1,944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fr-FR" sz="2000" b="1" i="1" kern="1200" smtClean="0">
                                      <a:solidFill>
                                        <a:schemeClr val="lt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fr-FR" sz="2000" b="1" i="1" kern="1200">
                                      <a:solidFill>
                                        <a:schemeClr val="lt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fr-FR" sz="2000" b="1" i="1" kern="1200">
                                      <a:solidFill>
                                        <a:schemeClr val="lt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fr-FR" sz="2000" b="1" kern="1200" dirty="0">
                            <a:solidFill>
                              <a:schemeClr val="lt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endParaRPr lang="fr-F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au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9975318"/>
                  </p:ext>
                </p:extLst>
              </p:nvPr>
            </p:nvGraphicFramePr>
            <p:xfrm>
              <a:off x="4427984" y="4947735"/>
              <a:ext cx="1800200" cy="670560"/>
            </p:xfrm>
            <a:graphic>
              <a:graphicData uri="http://schemas.openxmlformats.org/drawingml/2006/table">
                <a:tbl>
                  <a:tblPr firstRow="1" bandRow="1">
                    <a:tableStyleId>{69C7853C-536D-4A76-A0AE-DD22124D55A5}</a:tableStyleId>
                  </a:tblPr>
                  <a:tblGrid>
                    <a:gridCol w="18002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</a:tblGrid>
                  <a:tr h="67056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365" t="-4505" r="-3378" b="-117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Picture 4">
            <a:extLst>
              <a:ext uri="{FF2B5EF4-FFF2-40B4-BE49-F238E27FC236}">
                <a16:creationId xmlns="" xmlns:a16="http://schemas.microsoft.com/office/drawing/2014/main" id="{B2396172-EA8F-4A8C-BA13-6A09590FE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1"/>
    </mc:Choice>
    <mc:Fallback xmlns="">
      <p:transition spd="slow" advTm="32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6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MA" b="1" u="sng" dirty="0" smtClean="0">
                <a:solidFill>
                  <a:srgbClr val="FF0000"/>
                </a:solidFill>
              </a:rPr>
              <a:t>أهداف </a:t>
            </a:r>
            <a:r>
              <a:rPr lang="ar-MA" b="1" u="sng" dirty="0">
                <a:solidFill>
                  <a:srgbClr val="FF0000"/>
                </a:solidFill>
              </a:rPr>
              <a:t>التعلم :</a:t>
            </a:r>
          </a:p>
          <a:p>
            <a:pPr algn="r" rtl="1">
              <a:buNone/>
            </a:pPr>
            <a:endParaRPr lang="ar-MA" dirty="0"/>
          </a:p>
          <a:p>
            <a:pPr algn="r" rtl="1">
              <a:buFont typeface="Wingdings" pitchFamily="2" charset="2"/>
              <a:buChar char="§"/>
            </a:pPr>
            <a:r>
              <a:rPr lang="ar-MA" dirty="0"/>
              <a:t>يحدد حجم المكعب و متوازي المستطيلات </a:t>
            </a:r>
            <a:r>
              <a:rPr lang="ar-MA" dirty="0" smtClean="0"/>
              <a:t>باعتماد </a:t>
            </a:r>
            <a:r>
              <a:rPr lang="ar-MA" dirty="0"/>
              <a:t>وحدة </a:t>
            </a:r>
            <a:r>
              <a:rPr lang="ar-MA" dirty="0" smtClean="0"/>
              <a:t>اعتباطية </a:t>
            </a:r>
            <a:r>
              <a:rPr lang="ar-MA" dirty="0"/>
              <a:t>.</a:t>
            </a:r>
          </a:p>
          <a:p>
            <a:pPr algn="r" rtl="1">
              <a:buFont typeface="Wingdings" pitchFamily="2" charset="2"/>
              <a:buChar char="§"/>
            </a:pPr>
            <a:r>
              <a:rPr lang="ar-MA" dirty="0"/>
              <a:t>يستنتج قاعدة حساب حجم المكعب ومتوازي المستطيلات .</a:t>
            </a:r>
            <a:endParaRPr lang="fr-FR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93"/>
    </mc:Choice>
    <mc:Fallback xmlns="">
      <p:transition spd="slow" advTm="48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924944"/>
            <a:ext cx="492333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724128" y="980728"/>
            <a:ext cx="2016224" cy="72008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2800" b="1" dirty="0"/>
              <a:t>ما هو المكعب </a:t>
            </a:r>
            <a:r>
              <a:rPr lang="ar-SA" sz="2800" b="1" dirty="0"/>
              <a:t>؟</a:t>
            </a:r>
            <a:endParaRPr lang="fr-FR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7636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7"/>
    </mc:Choice>
    <mc:Fallback xmlns="">
      <p:transition spd="slow" advTm="33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407449"/>
              </p:ext>
            </p:extLst>
          </p:nvPr>
        </p:nvGraphicFramePr>
        <p:xfrm>
          <a:off x="1763688" y="1397000"/>
          <a:ext cx="5760640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0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824088">
                <a:tc>
                  <a:txBody>
                    <a:bodyPr/>
                    <a:lstStyle/>
                    <a:p>
                      <a:pPr algn="r"/>
                      <a:endParaRPr lang="ar-MA" dirty="0"/>
                    </a:p>
                    <a:p>
                      <a:pPr algn="r"/>
                      <a:endParaRPr lang="ar-MA" dirty="0"/>
                    </a:p>
                    <a:p>
                      <a:pPr algn="r"/>
                      <a:r>
                        <a:rPr lang="ar-MA" sz="2400" u="sng" dirty="0">
                          <a:solidFill>
                            <a:schemeClr val="bg1"/>
                          </a:solidFill>
                        </a:rPr>
                        <a:t>المكعب</a:t>
                      </a:r>
                      <a:r>
                        <a:rPr lang="ar-MA" sz="2400" u="sng" baseline="0" dirty="0">
                          <a:solidFill>
                            <a:schemeClr val="bg1"/>
                          </a:solidFill>
                        </a:rPr>
                        <a:t> هو : </a:t>
                      </a:r>
                    </a:p>
                    <a:p>
                      <a:pPr algn="r"/>
                      <a:r>
                        <a:rPr lang="ar-MA" sz="2400" baseline="0" dirty="0">
                          <a:solidFill>
                            <a:schemeClr val="bg1"/>
                          </a:solidFill>
                        </a:rPr>
                        <a:t>          </a:t>
                      </a:r>
                    </a:p>
                    <a:p>
                      <a:pPr algn="r"/>
                      <a:r>
                        <a:rPr lang="ar-MA" sz="2400" baseline="0" dirty="0">
                          <a:solidFill>
                            <a:schemeClr val="bg1"/>
                          </a:solidFill>
                        </a:rPr>
                        <a:t>         مجسم هندسي له ستة </a:t>
                      </a:r>
                      <a:r>
                        <a:rPr lang="ar-MA" sz="2400" baseline="0" dirty="0" smtClean="0">
                          <a:solidFill>
                            <a:schemeClr val="bg1"/>
                          </a:solidFill>
                        </a:rPr>
                        <a:t>أوجه </a:t>
                      </a:r>
                      <a:r>
                        <a:rPr lang="ar-MA" sz="2400" baseline="0" dirty="0">
                          <a:solidFill>
                            <a:schemeClr val="bg1"/>
                          </a:solidFill>
                        </a:rPr>
                        <a:t>متطابقة مربعة الشكل .</a:t>
                      </a:r>
                      <a:endParaRPr lang="fr-F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1"/>
    </mc:Choice>
    <mc:Fallback xmlns="">
      <p:transition spd="slow" advTm="21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6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5793507"/>
          </a:xfrm>
        </p:spPr>
        <p:txBody>
          <a:bodyPr/>
          <a:lstStyle/>
          <a:p>
            <a:pPr algn="r">
              <a:buNone/>
            </a:pPr>
            <a:r>
              <a:rPr lang="ar-MA" b="1" dirty="0">
                <a:solidFill>
                  <a:srgbClr val="4D9B47"/>
                </a:solidFill>
              </a:rPr>
              <a:t>ما هو حجم المكعب </a:t>
            </a:r>
            <a:r>
              <a:rPr lang="ar-SA" b="1" dirty="0">
                <a:solidFill>
                  <a:srgbClr val="4D9B47"/>
                </a:solidFill>
              </a:rPr>
              <a:t>؟</a:t>
            </a:r>
            <a:endParaRPr lang="ar-MA" b="1" dirty="0">
              <a:solidFill>
                <a:srgbClr val="4D9B47"/>
              </a:solidFill>
            </a:endParaRPr>
          </a:p>
          <a:p>
            <a:pPr algn="r">
              <a:buNone/>
            </a:pPr>
            <a:endParaRPr lang="ar-MA" b="1" dirty="0"/>
          </a:p>
          <a:p>
            <a:pPr algn="r">
              <a:buNone/>
            </a:pPr>
            <a:endParaRPr lang="ar-MA" b="1" dirty="0"/>
          </a:p>
          <a:p>
            <a:pPr algn="r">
              <a:buNone/>
            </a:pPr>
            <a:endParaRPr lang="ar-MA" b="1" dirty="0"/>
          </a:p>
          <a:p>
            <a:pPr algn="r">
              <a:buNone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3923928" y="1124744"/>
            <a:ext cx="316835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2000" b="1" dirty="0"/>
              <a:t>هو الحيز الذي يشغل هذا المكعب </a:t>
            </a:r>
            <a:endParaRPr lang="fr-FR" sz="2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988840"/>
            <a:ext cx="3240360" cy="3018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Tableau 2">
            <a:extLst>
              <a:ext uri="{FF2B5EF4-FFF2-40B4-BE49-F238E27FC236}">
                <a16:creationId xmlns="" xmlns:a16="http://schemas.microsoft.com/office/drawing/2014/main" id="{1C26A442-EAF1-4C3A-A00E-38995F128B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521648"/>
              </p:ext>
            </p:extLst>
          </p:nvPr>
        </p:nvGraphicFramePr>
        <p:xfrm>
          <a:off x="2590800" y="3205326"/>
          <a:ext cx="6096000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31093485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الارتفاع</a:t>
                      </a: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ar-MA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حجم المكعب = مساحة القاعدة </a:t>
                      </a:r>
                      <a:endParaRPr lang="fr-FR" sz="2400" b="1" dirty="0"/>
                    </a:p>
                    <a:p>
                      <a:pPr algn="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6498549"/>
                  </a:ext>
                </a:extLst>
              </a:tr>
            </a:tbl>
          </a:graphicData>
        </a:graphic>
      </p:graphicFrame>
      <p:sp>
        <p:nvSpPr>
          <p:cNvPr id="13" name="ZoneTexte 12">
            <a:extLst>
              <a:ext uri="{FF2B5EF4-FFF2-40B4-BE49-F238E27FC236}">
                <a16:creationId xmlns="" xmlns:a16="http://schemas.microsoft.com/office/drawing/2014/main" id="{A53835EC-FD00-46F5-B69D-F334E6FD52E8}"/>
              </a:ext>
            </a:extLst>
          </p:cNvPr>
          <p:cNvSpPr txBox="1"/>
          <p:nvPr/>
        </p:nvSpPr>
        <p:spPr>
          <a:xfrm>
            <a:off x="5508104" y="4569839"/>
            <a:ext cx="1791073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0" kern="1200" dirty="0">
                <a:solidFill>
                  <a:schemeClr val="tx1"/>
                </a:solidFill>
                <a:effectLst/>
              </a:rPr>
              <a:t>V = a× a× a</a:t>
            </a:r>
            <a:endParaRPr lang="fr-FR" sz="2400" b="1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52"/>
    </mc:Choice>
    <mc:Fallback xmlns="">
      <p:transition spd="slow" advTm="36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algn="r">
              <a:buNone/>
            </a:pPr>
            <a:endParaRPr lang="fr-FR" b="1" u="sng" dirty="0">
              <a:solidFill>
                <a:schemeClr val="accent4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ar-MA" b="1" u="sng" dirty="0">
                <a:solidFill>
                  <a:schemeClr val="accent4">
                    <a:lumMod val="75000"/>
                  </a:schemeClr>
                </a:solidFill>
              </a:rPr>
              <a:t>تمرين تطبيقي :</a:t>
            </a:r>
          </a:p>
          <a:p>
            <a:pPr algn="r" rtl="1">
              <a:buNone/>
            </a:pPr>
            <a:endParaRPr lang="fr-FR" dirty="0"/>
          </a:p>
          <a:p>
            <a:pPr algn="r" rtl="1">
              <a:buNone/>
            </a:pPr>
            <a:r>
              <a:rPr lang="ar-MA" dirty="0"/>
              <a:t>أحسب حجم مكعب قياس حرفه              </a:t>
            </a:r>
            <a:r>
              <a:rPr lang="fr-FR" dirty="0"/>
              <a:t>a=3cm</a:t>
            </a:r>
          </a:p>
          <a:p>
            <a:pPr algn="r" rtl="1">
              <a:buNone/>
            </a:pPr>
            <a:r>
              <a:rPr lang="fr-FR" dirty="0"/>
              <a:t> </a:t>
            </a:r>
            <a:endParaRPr lang="ar-MA" dirty="0"/>
          </a:p>
          <a:p>
            <a:pPr algn="r" rtl="1">
              <a:buNone/>
            </a:pPr>
            <a:r>
              <a:rPr lang="ar-MA" dirty="0"/>
              <a:t>       نعلم ان :                </a:t>
            </a:r>
            <a:r>
              <a:rPr lang="fr-FR" dirty="0"/>
              <a:t>V = a </a:t>
            </a:r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×</a:t>
            </a:r>
            <a:r>
              <a:rPr lang="fr-FR" dirty="0"/>
              <a:t> a </a:t>
            </a:r>
            <a:r>
              <a:rPr lang="en-GB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×</a:t>
            </a:r>
            <a:r>
              <a:rPr lang="fr-FR" dirty="0"/>
              <a:t> a</a:t>
            </a:r>
          </a:p>
          <a:p>
            <a:pPr algn="r" rtl="1">
              <a:buNone/>
            </a:pPr>
            <a:r>
              <a:rPr lang="fr-FR" dirty="0"/>
              <a:t>         </a:t>
            </a:r>
          </a:p>
          <a:p>
            <a:pPr algn="r" rtl="1">
              <a:buNone/>
            </a:pPr>
            <a:r>
              <a:rPr lang="fr-FR" dirty="0"/>
              <a:t>                </a:t>
            </a:r>
            <a:endParaRPr lang="fr-FR" b="1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36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015595"/>
              </p:ext>
            </p:extLst>
          </p:nvPr>
        </p:nvGraphicFramePr>
        <p:xfrm>
          <a:off x="3275856" y="4094659"/>
          <a:ext cx="2592288" cy="432048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fr-FR" sz="1800" b="1" dirty="0"/>
                        <a:t>V  =  3cm</a:t>
                      </a:r>
                      <a:r>
                        <a:rPr lang="fr-FR" sz="1800" b="1" baseline="0" dirty="0"/>
                        <a:t>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r>
                        <a:rPr lang="fr-FR" sz="1800" b="1" baseline="0" dirty="0"/>
                        <a:t> 3cm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</a:rPr>
                        <a:t>×</a:t>
                      </a:r>
                      <a:r>
                        <a:rPr lang="fr-FR" sz="1800" b="1" baseline="0" dirty="0"/>
                        <a:t>3cm</a:t>
                      </a:r>
                      <a:endParaRPr lang="fr-FR" sz="18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au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2105222"/>
                  </p:ext>
                </p:extLst>
              </p:nvPr>
            </p:nvGraphicFramePr>
            <p:xfrm>
              <a:off x="3491880" y="4894387"/>
              <a:ext cx="2160240" cy="45720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216024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</a:tblGrid>
                  <a:tr h="432048">
                    <a:tc>
                      <a:txBody>
                        <a:bodyPr/>
                        <a:lstStyle/>
                        <a:p>
                          <a:r>
                            <a:rPr lang="fr-FR" sz="2400" dirty="0"/>
                            <a:t>V=</a:t>
                          </a:r>
                          <a:r>
                            <a:rPr lang="fr-FR" sz="2400" baseline="0" dirty="0"/>
                            <a:t> 27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fr-FR" sz="2400" b="1" i="1" kern="1200" smtClean="0"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1" i="1" kern="1200"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𝑐𝑚</m:t>
                                  </m:r>
                                </m:e>
                                <m:sup>
                                  <m:r>
                                    <a:rPr lang="fr-FR" sz="2400" b="1" i="1" kern="1200">
                                      <a:solidFill>
                                        <a:schemeClr val="bg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fr-FR" sz="2400" b="1" kern="1200" dirty="0">
                            <a:solidFill>
                              <a:schemeClr val="bg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au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72105222"/>
                  </p:ext>
                </p:extLst>
              </p:nvPr>
            </p:nvGraphicFramePr>
            <p:xfrm>
              <a:off x="3491880" y="4894387"/>
              <a:ext cx="2160240" cy="457200"/>
            </p:xfrm>
            <a:graphic>
              <a:graphicData uri="http://schemas.openxmlformats.org/drawingml/2006/table">
                <a:tbl>
                  <a:tblPr firstRow="1" bandRow="1">
                    <a:tableStyleId>{F2DE63D5-997A-4646-A377-4702673A728D}</a:tableStyleId>
                  </a:tblPr>
                  <a:tblGrid>
                    <a:gridCol w="216024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t="-9211" r="-281" b="-302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8"/>
    </mc:Choice>
    <mc:Fallback xmlns="">
      <p:transition spd="slow" advTm="64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64088" y="692696"/>
            <a:ext cx="360040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2800" b="1" dirty="0"/>
              <a:t>ما هو متوازي المستطيلات </a:t>
            </a:r>
            <a:r>
              <a:rPr lang="ar-SA" sz="2800" b="1" dirty="0" err="1"/>
              <a:t>؟</a:t>
            </a:r>
            <a:r>
              <a:rPr lang="ar-MA" sz="2800" b="1" dirty="0"/>
              <a:t> </a:t>
            </a:r>
            <a:endParaRPr lang="fr-FR" sz="2800" b="1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1368" y="2852936"/>
            <a:ext cx="58212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88"/>
    </mc:Choice>
    <mc:Fallback xmlns="">
      <p:transition spd="slow" advTm="112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919716"/>
              </p:ext>
            </p:extLst>
          </p:nvPr>
        </p:nvGraphicFramePr>
        <p:xfrm>
          <a:off x="1763688" y="1397000"/>
          <a:ext cx="5760640" cy="30401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60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040112">
                <a:tc>
                  <a:txBody>
                    <a:bodyPr/>
                    <a:lstStyle/>
                    <a:p>
                      <a:pPr algn="r"/>
                      <a:endParaRPr lang="ar-MA" dirty="0"/>
                    </a:p>
                    <a:p>
                      <a:pPr algn="r"/>
                      <a:endParaRPr lang="ar-MA" dirty="0"/>
                    </a:p>
                    <a:p>
                      <a:pPr algn="r"/>
                      <a:r>
                        <a:rPr lang="ar-MA" sz="2400" u="sng" baseline="0" dirty="0">
                          <a:solidFill>
                            <a:schemeClr val="bg1"/>
                          </a:solidFill>
                        </a:rPr>
                        <a:t>متوازي المستطيلات هو : </a:t>
                      </a:r>
                    </a:p>
                    <a:p>
                      <a:pPr algn="r"/>
                      <a:r>
                        <a:rPr lang="ar-MA" sz="2400" baseline="0" dirty="0">
                          <a:solidFill>
                            <a:schemeClr val="bg1"/>
                          </a:solidFill>
                        </a:rPr>
                        <a:t>          </a:t>
                      </a:r>
                    </a:p>
                    <a:p>
                      <a:pPr algn="r"/>
                      <a:r>
                        <a:rPr lang="ar-MA" sz="2400" baseline="0" dirty="0">
                          <a:solidFill>
                            <a:schemeClr val="bg1"/>
                          </a:solidFill>
                        </a:rPr>
                        <a:t>         مجسم هندسي له ستة </a:t>
                      </a:r>
                      <a:r>
                        <a:rPr lang="ar-MA" sz="2400" baseline="0" dirty="0" smtClean="0">
                          <a:solidFill>
                            <a:schemeClr val="bg1"/>
                          </a:solidFill>
                        </a:rPr>
                        <a:t>أوجه </a:t>
                      </a:r>
                      <a:r>
                        <a:rPr lang="ar-MA" sz="2400" baseline="0" dirty="0">
                          <a:solidFill>
                            <a:schemeClr val="bg1"/>
                          </a:solidFill>
                        </a:rPr>
                        <a:t>مستطيلة </a:t>
                      </a:r>
                      <a:r>
                        <a:rPr lang="ar-MA" sz="2400" baseline="0" dirty="0" smtClean="0">
                          <a:solidFill>
                            <a:schemeClr val="bg1"/>
                          </a:solidFill>
                        </a:rPr>
                        <a:t>الشكل.</a:t>
                      </a:r>
                      <a:endParaRPr lang="fr-FR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"/>
    </mc:Choice>
    <mc:Fallback xmlns="">
      <p:transition spd="slow" advTm="57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MA" sz="3200" b="1" dirty="0">
                <a:solidFill>
                  <a:srgbClr val="4D9B47"/>
                </a:solidFill>
              </a:rPr>
              <a:t>ما هو حجم متوازي المستطيلات </a:t>
            </a:r>
            <a:r>
              <a:rPr lang="ar-SA" sz="3200" b="1" dirty="0" err="1">
                <a:solidFill>
                  <a:srgbClr val="4D9B47"/>
                </a:solidFill>
              </a:rPr>
              <a:t>؟</a:t>
            </a:r>
            <a:r>
              <a:rPr lang="ar-MA" sz="3200" b="1" dirty="0">
                <a:solidFill>
                  <a:srgbClr val="4D9B47"/>
                </a:solidFill>
              </a:rPr>
              <a:t> </a:t>
            </a:r>
            <a:endParaRPr lang="fr-FR" sz="3200" b="1" dirty="0">
              <a:solidFill>
                <a:srgbClr val="4D9B47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340768"/>
            <a:ext cx="626469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56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810001"/>
              </p:ext>
            </p:extLst>
          </p:nvPr>
        </p:nvGraphicFramePr>
        <p:xfrm>
          <a:off x="3635896" y="4941168"/>
          <a:ext cx="2966276" cy="457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662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ar-MA" sz="2400" dirty="0"/>
                        <a:t>      </a:t>
                      </a:r>
                      <a:r>
                        <a:rPr lang="fr-FR" sz="2400" dirty="0"/>
                        <a:t>V = L</a:t>
                      </a:r>
                      <a:r>
                        <a:rPr lang="ar-MA" sz="2400" dirty="0"/>
                        <a:t> </a:t>
                      </a:r>
                      <a:r>
                        <a:rPr lang="en-GB" sz="2400" b="0" kern="1200" dirty="0">
                          <a:solidFill>
                            <a:schemeClr val="lt1"/>
                          </a:solidFill>
                          <a:effectLst/>
                        </a:rPr>
                        <a:t>×</a:t>
                      </a:r>
                      <a:r>
                        <a:rPr lang="ar-MA" sz="2400" b="0" kern="1200" dirty="0">
                          <a:solidFill>
                            <a:schemeClr val="lt1"/>
                          </a:solidFill>
                          <a:effectLst/>
                        </a:rPr>
                        <a:t> </a:t>
                      </a:r>
                      <a:r>
                        <a:rPr lang="fr-FR" sz="2400" dirty="0"/>
                        <a:t>l </a:t>
                      </a:r>
                      <a:r>
                        <a:rPr lang="en-GB" sz="2400" b="0" kern="1200" dirty="0">
                          <a:solidFill>
                            <a:schemeClr val="lt1"/>
                          </a:solidFill>
                          <a:effectLst/>
                        </a:rPr>
                        <a:t>×</a:t>
                      </a:r>
                      <a:r>
                        <a:rPr lang="ar-MA" sz="2400" b="0" kern="1200" dirty="0">
                          <a:solidFill>
                            <a:schemeClr val="lt1"/>
                          </a:solidFill>
                          <a:effectLst/>
                        </a:rPr>
                        <a:t> </a:t>
                      </a:r>
                      <a:r>
                        <a:rPr lang="fr-FR" sz="2400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au 3">
            <a:extLst>
              <a:ext uri="{FF2B5EF4-FFF2-40B4-BE49-F238E27FC236}">
                <a16:creationId xmlns="" xmlns:a16="http://schemas.microsoft.com/office/drawing/2014/main" id="{594E3D48-B3D6-4C59-B25D-802E83C2A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83655"/>
              </p:ext>
            </p:extLst>
          </p:nvPr>
        </p:nvGraphicFramePr>
        <p:xfrm>
          <a:off x="1590444" y="3909219"/>
          <a:ext cx="6096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788296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MA" sz="2400" b="1" dirty="0"/>
                        <a:t>حجم متوازي المستطيلات</a:t>
                      </a:r>
                      <a:r>
                        <a:rPr lang="ar-MA" sz="2400" b="1" baseline="0" dirty="0"/>
                        <a:t> = مساحة القاعدة </a:t>
                      </a:r>
                      <a:r>
                        <a:rPr lang="fr-FR" sz="2400" b="1" baseline="0" dirty="0"/>
                        <a:t> </a:t>
                      </a:r>
                      <a:r>
                        <a:rPr lang="en-GB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×</a:t>
                      </a:r>
                      <a:r>
                        <a:rPr lang="fr-FR" sz="2400" b="1" baseline="0" dirty="0"/>
                        <a:t> </a:t>
                      </a:r>
                      <a:r>
                        <a:rPr lang="ar-MA" sz="2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الارتفاع</a:t>
                      </a:r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63472975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87"/>
    </mc:Choice>
    <mc:Fallback xmlns="">
      <p:transition spd="slow" advTm="44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8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6|0.6|0.4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1.3|0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5|0.5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191</Words>
  <Application>Microsoft Office PowerPoint</Application>
  <PresentationFormat>Affichage à l'écran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Baskerville Old Face</vt:lpstr>
      <vt:lpstr>Calibri</vt:lpstr>
      <vt:lpstr>Cambria Math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ما هو حجم متوازي المستطيلات ؟ </vt:lpstr>
      <vt:lpstr>تمرين تطبيقي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AMINE</dc:creator>
  <cp:lastModifiedBy>ELMANGOUB FATEM ZOHRA</cp:lastModifiedBy>
  <cp:revision>32</cp:revision>
  <dcterms:created xsi:type="dcterms:W3CDTF">2022-03-10T10:48:33Z</dcterms:created>
  <dcterms:modified xsi:type="dcterms:W3CDTF">2022-03-13T10:17:29Z</dcterms:modified>
</cp:coreProperties>
</file>